
<file path=[Content_Types].xml><?xml version="1.0" encoding="utf-8"?>
<Types xmlns="http://schemas.openxmlformats.org/package/2006/content-types">
  <Default Extension="aac" ContentType="audio/aac"/>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60" r:id="rId4"/>
    <p:sldId id="258" r:id="rId5"/>
    <p:sldId id="259"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50" autoAdjust="0"/>
    <p:restoredTop sz="94660"/>
  </p:normalViewPr>
  <p:slideViewPr>
    <p:cSldViewPr snapToGrid="0">
      <p:cViewPr varScale="1">
        <p:scale>
          <a:sx n="81" d="100"/>
          <a:sy n="81" d="100"/>
        </p:scale>
        <p:origin x="802"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g>
</file>

<file path=ppt/media/image11.jpg>
</file>

<file path=ppt/media/image12.jpeg>
</file>

<file path=ppt/media/image13.jpeg>
</file>

<file path=ppt/media/image14.jpeg>
</file>

<file path=ppt/media/image15.jpeg>
</file>

<file path=ppt/media/image16.jpeg>
</file>

<file path=ppt/media/image2.jpg>
</file>

<file path=ppt/media/image3.jpg>
</file>

<file path=ppt/media/image4.jpg>
</file>

<file path=ppt/media/image5.jpg>
</file>

<file path=ppt/media/image6.jpg>
</file>

<file path=ppt/media/image7.jpg>
</file>

<file path=ppt/media/image8.jpg>
</file>

<file path=ppt/media/image9.jpg>
</file>

<file path=ppt/media/media1.aac>
</file>

<file path=ppt/media/media2.aac>
</file>

<file path=ppt/media/media3.aac>
</file>

<file path=ppt/media/media4.aac>
</file>

<file path=ppt/media/media5.aac>
</file>

<file path=ppt/media/media6.aac>
</file>

<file path=ppt/media/media7.aac>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ru-RU"/>
              <a:t>Образец заголовка</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391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Date Placeholder 2"/>
          <p:cNvSpPr>
            <a:spLocks noGrp="1"/>
          </p:cNvSpPr>
          <p:nvPr>
            <p:ph type="dt" sz="half" idx="10"/>
          </p:nvPr>
        </p:nvSpPr>
        <p:spPr/>
        <p:txBody>
          <a:bodyPr/>
          <a:lstStyle/>
          <a:p>
            <a:fld id="{22CA1520-5874-46EC-81D4-9EFAC1CAFF51}" type="datetimeFigureOut">
              <a:rPr lang="ru-KG" smtClean="0"/>
              <a:t>25.11.2022</a:t>
            </a:fld>
            <a:endParaRPr lang="ru-KG"/>
          </a:p>
        </p:txBody>
      </p:sp>
      <p:sp>
        <p:nvSpPr>
          <p:cNvPr id="4" name="Footer Placeholder 3"/>
          <p:cNvSpPr>
            <a:spLocks noGrp="1"/>
          </p:cNvSpPr>
          <p:nvPr>
            <p:ph type="ftr" sz="quarter" idx="11"/>
          </p:nvPr>
        </p:nvSpPr>
        <p:spPr/>
        <p:txBody>
          <a:bodyPr/>
          <a:lstStyle/>
          <a:p>
            <a:endParaRPr lang="ru-KG"/>
          </a:p>
        </p:txBody>
      </p:sp>
      <p:sp>
        <p:nvSpPr>
          <p:cNvPr id="5" name="Slide Number Placeholder 4"/>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379807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ru-RU"/>
              <a:t>Образец заголовка</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17519135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ru-RU"/>
              <a:t>Образец заголовка</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a:t>Образец текста</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20123671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ru-RU"/>
              <a:t>Образец заголовка</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22415563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ru-RU"/>
              <a:t>Образец заголовка</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a:t>Образец текста</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620463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ru-RU"/>
              <a:t>Образец заголовка</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a:t>Образец текста</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31913374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184224361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744673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idx="1"/>
          </p:nvPr>
        </p:nvSpPr>
        <p:spPr/>
        <p:txBody>
          <a:bodyPr anchor="ct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269882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ru-RU"/>
              <a:t>Образец заголовка</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p>
            <a:fld id="{22CA1520-5874-46EC-81D4-9EFAC1CAFF51}" type="datetimeFigureOut">
              <a:rPr lang="ru-KG" smtClean="0"/>
              <a:t>25.11.2022</a:t>
            </a:fld>
            <a:endParaRPr lang="ru-KG"/>
          </a:p>
        </p:txBody>
      </p:sp>
      <p:sp>
        <p:nvSpPr>
          <p:cNvPr id="5" name="Footer Placeholder 4"/>
          <p:cNvSpPr>
            <a:spLocks noGrp="1"/>
          </p:cNvSpPr>
          <p:nvPr>
            <p:ph type="ftr" sz="quarter" idx="11"/>
          </p:nvPr>
        </p:nvSpPr>
        <p:spPr/>
        <p:txBody>
          <a:bodyPr/>
          <a:lstStyle/>
          <a:p>
            <a:endParaRPr lang="ru-KG"/>
          </a:p>
        </p:txBody>
      </p:sp>
      <p:sp>
        <p:nvSpPr>
          <p:cNvPr id="6" name="Slide Number Placeholder 5"/>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29088494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22CA1520-5874-46EC-81D4-9EFAC1CAFF51}" type="datetimeFigureOut">
              <a:rPr lang="ru-KG" smtClean="0"/>
              <a:t>25.11.2022</a:t>
            </a:fld>
            <a:endParaRPr lang="ru-KG"/>
          </a:p>
        </p:txBody>
      </p:sp>
      <p:sp>
        <p:nvSpPr>
          <p:cNvPr id="6" name="Footer Placeholder 5"/>
          <p:cNvSpPr>
            <a:spLocks noGrp="1"/>
          </p:cNvSpPr>
          <p:nvPr>
            <p:ph type="ftr" sz="quarter" idx="11"/>
          </p:nvPr>
        </p:nvSpPr>
        <p:spPr/>
        <p:txBody>
          <a:bodyPr/>
          <a:lstStyle/>
          <a:p>
            <a:endParaRPr lang="ru-KG"/>
          </a:p>
        </p:txBody>
      </p:sp>
      <p:sp>
        <p:nvSpPr>
          <p:cNvPr id="7" name="Slide Number Placeholder 6"/>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2962910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a:t>Образец заголовка</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22CA1520-5874-46EC-81D4-9EFAC1CAFF51}" type="datetimeFigureOut">
              <a:rPr lang="ru-KG" smtClean="0"/>
              <a:t>25.11.2022</a:t>
            </a:fld>
            <a:endParaRPr lang="ru-KG"/>
          </a:p>
        </p:txBody>
      </p:sp>
      <p:sp>
        <p:nvSpPr>
          <p:cNvPr id="8" name="Footer Placeholder 7"/>
          <p:cNvSpPr>
            <a:spLocks noGrp="1"/>
          </p:cNvSpPr>
          <p:nvPr>
            <p:ph type="ftr" sz="quarter" idx="11"/>
          </p:nvPr>
        </p:nvSpPr>
        <p:spPr/>
        <p:txBody>
          <a:bodyPr/>
          <a:lstStyle/>
          <a:p>
            <a:endParaRPr lang="ru-KG"/>
          </a:p>
        </p:txBody>
      </p:sp>
      <p:sp>
        <p:nvSpPr>
          <p:cNvPr id="9" name="Slide Number Placeholder 8"/>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23888520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a:t>Образец заголовка</a:t>
            </a:r>
            <a:endParaRPr lang="en-US" dirty="0"/>
          </a:p>
        </p:txBody>
      </p:sp>
      <p:sp>
        <p:nvSpPr>
          <p:cNvPr id="3" name="Date Placeholder 2"/>
          <p:cNvSpPr>
            <a:spLocks noGrp="1"/>
          </p:cNvSpPr>
          <p:nvPr>
            <p:ph type="dt" sz="half" idx="10"/>
          </p:nvPr>
        </p:nvSpPr>
        <p:spPr/>
        <p:txBody>
          <a:bodyPr/>
          <a:lstStyle/>
          <a:p>
            <a:fld id="{22CA1520-5874-46EC-81D4-9EFAC1CAFF51}" type="datetimeFigureOut">
              <a:rPr lang="ru-KG" smtClean="0"/>
              <a:t>25.11.2022</a:t>
            </a:fld>
            <a:endParaRPr lang="ru-KG"/>
          </a:p>
        </p:txBody>
      </p:sp>
      <p:sp>
        <p:nvSpPr>
          <p:cNvPr id="4" name="Footer Placeholder 3"/>
          <p:cNvSpPr>
            <a:spLocks noGrp="1"/>
          </p:cNvSpPr>
          <p:nvPr>
            <p:ph type="ftr" sz="quarter" idx="11"/>
          </p:nvPr>
        </p:nvSpPr>
        <p:spPr/>
        <p:txBody>
          <a:bodyPr/>
          <a:lstStyle/>
          <a:p>
            <a:endParaRPr lang="ru-KG"/>
          </a:p>
        </p:txBody>
      </p:sp>
      <p:sp>
        <p:nvSpPr>
          <p:cNvPr id="5" name="Slide Number Placeholder 4"/>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484051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CA1520-5874-46EC-81D4-9EFAC1CAFF51}" type="datetimeFigureOut">
              <a:rPr lang="ru-KG" smtClean="0"/>
              <a:t>25.11.2022</a:t>
            </a:fld>
            <a:endParaRPr lang="ru-KG"/>
          </a:p>
        </p:txBody>
      </p:sp>
      <p:sp>
        <p:nvSpPr>
          <p:cNvPr id="3" name="Footer Placeholder 2"/>
          <p:cNvSpPr>
            <a:spLocks noGrp="1"/>
          </p:cNvSpPr>
          <p:nvPr>
            <p:ph type="ftr" sz="quarter" idx="11"/>
          </p:nvPr>
        </p:nvSpPr>
        <p:spPr/>
        <p:txBody>
          <a:bodyPr/>
          <a:lstStyle/>
          <a:p>
            <a:endParaRPr lang="ru-KG"/>
          </a:p>
        </p:txBody>
      </p:sp>
      <p:sp>
        <p:nvSpPr>
          <p:cNvPr id="4" name="Slide Number Placeholder 3"/>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280378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ru-RU"/>
              <a:t>Образец заголовка</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22CA1520-5874-46EC-81D4-9EFAC1CAFF51}" type="datetimeFigureOut">
              <a:rPr lang="ru-KG" smtClean="0"/>
              <a:t>25.11.2022</a:t>
            </a:fld>
            <a:endParaRPr lang="ru-KG"/>
          </a:p>
        </p:txBody>
      </p:sp>
      <p:sp>
        <p:nvSpPr>
          <p:cNvPr id="6" name="Footer Placeholder 5"/>
          <p:cNvSpPr>
            <a:spLocks noGrp="1"/>
          </p:cNvSpPr>
          <p:nvPr>
            <p:ph type="ftr" sz="quarter" idx="11"/>
          </p:nvPr>
        </p:nvSpPr>
        <p:spPr/>
        <p:txBody>
          <a:bodyPr/>
          <a:lstStyle/>
          <a:p>
            <a:endParaRPr lang="ru-KG"/>
          </a:p>
        </p:txBody>
      </p:sp>
      <p:sp>
        <p:nvSpPr>
          <p:cNvPr id="7" name="Slide Number Placeholder 6"/>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9015999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ru-RU"/>
              <a:t>Образец заголовка</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22CA1520-5874-46EC-81D4-9EFAC1CAFF51}" type="datetimeFigureOut">
              <a:rPr lang="ru-KG" smtClean="0"/>
              <a:t>25.11.2022</a:t>
            </a:fld>
            <a:endParaRPr lang="ru-KG"/>
          </a:p>
        </p:txBody>
      </p:sp>
      <p:sp>
        <p:nvSpPr>
          <p:cNvPr id="6" name="Footer Placeholder 5"/>
          <p:cNvSpPr>
            <a:spLocks noGrp="1"/>
          </p:cNvSpPr>
          <p:nvPr>
            <p:ph type="ftr" sz="quarter" idx="11"/>
          </p:nvPr>
        </p:nvSpPr>
        <p:spPr/>
        <p:txBody>
          <a:bodyPr/>
          <a:lstStyle/>
          <a:p>
            <a:endParaRPr lang="ru-KG"/>
          </a:p>
        </p:txBody>
      </p:sp>
      <p:sp>
        <p:nvSpPr>
          <p:cNvPr id="7" name="Slide Number Placeholder 6"/>
          <p:cNvSpPr>
            <a:spLocks noGrp="1"/>
          </p:cNvSpPr>
          <p:nvPr>
            <p:ph type="sldNum" sz="quarter" idx="12"/>
          </p:nvPr>
        </p:nvSpPr>
        <p:spPr/>
        <p:txBody>
          <a:bodyPr/>
          <a:lstStyle/>
          <a:p>
            <a:fld id="{264147D4-9644-4E6A-B405-6ABE0E79059E}" type="slidenum">
              <a:rPr lang="ru-KG" smtClean="0"/>
              <a:t>‹#›</a:t>
            </a:fld>
            <a:endParaRPr lang="ru-KG"/>
          </a:p>
        </p:txBody>
      </p:sp>
    </p:spTree>
    <p:extLst>
      <p:ext uri="{BB962C8B-B14F-4D97-AF65-F5344CB8AC3E}">
        <p14:creationId xmlns:p14="http://schemas.microsoft.com/office/powerpoint/2010/main" val="36342428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ru-RU"/>
              <a:t>Образец заголовка</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22CA1520-5874-46EC-81D4-9EFAC1CAFF51}" type="datetimeFigureOut">
              <a:rPr lang="ru-KG" smtClean="0"/>
              <a:t>25.11.2022</a:t>
            </a:fld>
            <a:endParaRPr lang="ru-KG"/>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ru-KG"/>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264147D4-9644-4E6A-B405-6ABE0E79059E}" type="slidenum">
              <a:rPr lang="ru-KG" smtClean="0"/>
              <a:t>‹#›</a:t>
            </a:fld>
            <a:endParaRPr lang="ru-KG"/>
          </a:p>
        </p:txBody>
      </p:sp>
    </p:spTree>
    <p:extLst>
      <p:ext uri="{BB962C8B-B14F-4D97-AF65-F5344CB8AC3E}">
        <p14:creationId xmlns:p14="http://schemas.microsoft.com/office/powerpoint/2010/main" val="1102513751"/>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aac"/><Relationship Id="rId1" Type="http://schemas.microsoft.com/office/2007/relationships/media" Target="../media/media1.aac"/><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aac"/><Relationship Id="rId1" Type="http://schemas.microsoft.com/office/2007/relationships/media" Target="../media/media6.aac"/><Relationship Id="rId5" Type="http://schemas.openxmlformats.org/officeDocument/2006/relationships/image" Target="../media/image1.png"/><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aac"/><Relationship Id="rId1" Type="http://schemas.microsoft.com/office/2007/relationships/media" Target="../media/media7.aac"/><Relationship Id="rId5" Type="http://schemas.openxmlformats.org/officeDocument/2006/relationships/image" Target="../media/image1.png"/><Relationship Id="rId4" Type="http://schemas.openxmlformats.org/officeDocument/2006/relationships/image" Target="../media/image11.jpg"/></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aac"/><Relationship Id="rId1" Type="http://schemas.microsoft.com/office/2007/relationships/media" Target="../media/media2.aac"/><Relationship Id="rId5" Type="http://schemas.openxmlformats.org/officeDocument/2006/relationships/image" Target="../media/image1.png"/><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aac"/><Relationship Id="rId1" Type="http://schemas.microsoft.com/office/2007/relationships/media" Target="../media/media3.aac"/><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aac"/><Relationship Id="rId1" Type="http://schemas.microsoft.com/office/2007/relationships/media" Target="../media/media4.aac"/><Relationship Id="rId5" Type="http://schemas.openxmlformats.org/officeDocument/2006/relationships/image" Target="../media/image1.png"/><Relationship Id="rId4" Type="http://schemas.openxmlformats.org/officeDocument/2006/relationships/image" Target="../media/image6.jp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aac"/><Relationship Id="rId1" Type="http://schemas.microsoft.com/office/2007/relationships/media" Target="../media/media5.aac"/><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758D235-D295-4EC9-A6C3-A5B6E08E735A}"/>
              </a:ext>
            </a:extLst>
          </p:cNvPr>
          <p:cNvSpPr>
            <a:spLocks noGrp="1"/>
          </p:cNvSpPr>
          <p:nvPr>
            <p:ph type="ctrTitle"/>
          </p:nvPr>
        </p:nvSpPr>
        <p:spPr>
          <a:xfrm>
            <a:off x="989814" y="1080154"/>
            <a:ext cx="8717421" cy="3329581"/>
          </a:xfrm>
        </p:spPr>
        <p:txBody>
          <a:bodyPr>
            <a:normAutofit fontScale="90000"/>
          </a:bodyPr>
          <a:lstStyle/>
          <a:p>
            <a:r>
              <a:rPr lang="ru-RU" sz="9600" b="1" dirty="0" err="1">
                <a:solidFill>
                  <a:srgbClr val="FF0000"/>
                </a:solidFill>
                <a:latin typeface="Bahnschrift SemiBold SemiConden" panose="020B0502040204020203" pitchFamily="34" charset="0"/>
              </a:rPr>
              <a:t>Жаңыбай</a:t>
            </a:r>
            <a:r>
              <a:rPr lang="ru-RU" sz="9600" b="1" dirty="0">
                <a:solidFill>
                  <a:srgbClr val="FF0000"/>
                </a:solidFill>
                <a:latin typeface="Bahnschrift SemiBold SemiConden" panose="020B0502040204020203" pitchFamily="34" charset="0"/>
              </a:rPr>
              <a:t> </a:t>
            </a:r>
            <a:r>
              <a:rPr lang="ru-RU" sz="9600" b="1" dirty="0" err="1">
                <a:solidFill>
                  <a:srgbClr val="FF0000"/>
                </a:solidFill>
                <a:latin typeface="Bahnschrift SemiBold SemiConden" panose="020B0502040204020203" pitchFamily="34" charset="0"/>
              </a:rPr>
              <a:t>Кожек</a:t>
            </a:r>
            <a:br>
              <a:rPr lang="ru-RU" sz="8800" b="1" dirty="0">
                <a:solidFill>
                  <a:srgbClr val="FF0000"/>
                </a:solidFill>
                <a:latin typeface="Bahnschrift SemiBold SemiConden" panose="020B0502040204020203" pitchFamily="34" charset="0"/>
              </a:rPr>
            </a:br>
            <a:r>
              <a:rPr lang="ru-RU" sz="8800" b="1" dirty="0">
                <a:solidFill>
                  <a:srgbClr val="FF0000"/>
                </a:solidFill>
                <a:latin typeface="Bahnschrift SemiBold SemiConden" panose="020B0502040204020203" pitchFamily="34" charset="0"/>
              </a:rPr>
              <a:t>           </a:t>
            </a:r>
            <a:r>
              <a:rPr lang="ru-RU" sz="8800" b="1" dirty="0" err="1">
                <a:solidFill>
                  <a:srgbClr val="FF0000"/>
                </a:solidFill>
                <a:latin typeface="Bahnschrift SemiBold SemiConden" panose="020B0502040204020203" pitchFamily="34" charset="0"/>
              </a:rPr>
              <a:t>уулу</a:t>
            </a:r>
            <a:r>
              <a:rPr lang="ru-RU" sz="8800" b="1" dirty="0">
                <a:solidFill>
                  <a:srgbClr val="FF0000"/>
                </a:solidFill>
                <a:latin typeface="Bahnschrift SemiBold SemiConden" panose="020B0502040204020203" pitchFamily="34" charset="0"/>
              </a:rPr>
              <a:t> </a:t>
            </a:r>
            <a:br>
              <a:rPr lang="ru-RU" sz="8800" b="1" dirty="0">
                <a:solidFill>
                  <a:srgbClr val="FF0000"/>
                </a:solidFill>
                <a:latin typeface="Bahnschrift SemiBold SemiConden" panose="020B0502040204020203" pitchFamily="34" charset="0"/>
              </a:rPr>
            </a:br>
            <a:r>
              <a:rPr lang="ru-RU" sz="9600" b="1" dirty="0">
                <a:solidFill>
                  <a:srgbClr val="FF0000"/>
                </a:solidFill>
                <a:latin typeface="Bahnschrift SemiBold SemiConden" panose="020B0502040204020203" pitchFamily="34" charset="0"/>
              </a:rPr>
              <a:t>     (150 </a:t>
            </a:r>
            <a:r>
              <a:rPr lang="ru-RU" sz="9600" b="1" dirty="0" err="1">
                <a:solidFill>
                  <a:srgbClr val="FF0000"/>
                </a:solidFill>
                <a:latin typeface="Bahnschrift SemiBold SemiConden" panose="020B0502040204020203" pitchFamily="34" charset="0"/>
              </a:rPr>
              <a:t>жыл</a:t>
            </a:r>
            <a:r>
              <a:rPr lang="ru-RU" sz="9600" b="1" dirty="0">
                <a:solidFill>
                  <a:srgbClr val="FF0000"/>
                </a:solidFill>
                <a:latin typeface="Bahnschrift SemiBold SemiConden" panose="020B0502040204020203" pitchFamily="34" charset="0"/>
              </a:rPr>
              <a:t>)              </a:t>
            </a:r>
            <a:endParaRPr lang="ru-KG" sz="9600" b="1" dirty="0">
              <a:solidFill>
                <a:srgbClr val="FF0000"/>
              </a:solidFill>
              <a:latin typeface="Bahnschrift SemiBold SemiConden" panose="020B0502040204020203" pitchFamily="34" charset="0"/>
            </a:endParaRPr>
          </a:p>
        </p:txBody>
      </p:sp>
      <p:pic>
        <p:nvPicPr>
          <p:cNvPr id="4" name="531E4B03">
            <a:hlinkClick r:id="" action="ppaction://media"/>
            <a:extLst>
              <a:ext uri="{FF2B5EF4-FFF2-40B4-BE49-F238E27FC236}">
                <a16:creationId xmlns:a16="http://schemas.microsoft.com/office/drawing/2014/main" id="{53663AB9-F7EF-4667-B112-46F2B1132B2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191649" y="5107593"/>
            <a:ext cx="487363" cy="487363"/>
          </a:xfrm>
          <a:prstGeom prst="rect">
            <a:avLst/>
          </a:prstGeom>
        </p:spPr>
      </p:pic>
    </p:spTree>
    <p:extLst>
      <p:ext uri="{BB962C8B-B14F-4D97-AF65-F5344CB8AC3E}">
        <p14:creationId xmlns:p14="http://schemas.microsoft.com/office/powerpoint/2010/main" val="2042911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7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34231ADB-4140-46AF-9A23-46C09CCC0D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414" y="70701"/>
            <a:ext cx="4854804" cy="6754306"/>
          </a:xfrm>
          <a:prstGeom prst="rect">
            <a:avLst/>
          </a:prstGeom>
        </p:spPr>
      </p:pic>
      <p:sp>
        <p:nvSpPr>
          <p:cNvPr id="7" name="TextBox 6">
            <a:extLst>
              <a:ext uri="{FF2B5EF4-FFF2-40B4-BE49-F238E27FC236}">
                <a16:creationId xmlns:a16="http://schemas.microsoft.com/office/drawing/2014/main" id="{2A968BA0-597C-41EF-A1E6-00AED7F60797}"/>
              </a:ext>
            </a:extLst>
          </p:cNvPr>
          <p:cNvSpPr txBox="1"/>
          <p:nvPr/>
        </p:nvSpPr>
        <p:spPr>
          <a:xfrm>
            <a:off x="5090475" y="103695"/>
            <a:ext cx="6221690" cy="4401205"/>
          </a:xfrm>
          <a:prstGeom prst="rect">
            <a:avLst/>
          </a:prstGeom>
          <a:noFill/>
        </p:spPr>
        <p:txBody>
          <a:bodyPr wrap="square" rtlCol="0">
            <a:spAutoFit/>
          </a:bodyPr>
          <a:lstStyle/>
          <a:p>
            <a:r>
              <a:rPr lang="ky-KG" sz="4000" b="1" i="1" dirty="0">
                <a:solidFill>
                  <a:srgbClr val="FF0000"/>
                </a:solidFill>
              </a:rPr>
              <a:t>Жаңыбайдан жазылып алынган эпостун жалпы көлөмү 19 445сап ыр. Ал </a:t>
            </a:r>
            <a:r>
              <a:rPr lang="en-US" sz="4000" b="1" i="1" dirty="0">
                <a:solidFill>
                  <a:srgbClr val="FF0000"/>
                </a:solidFill>
              </a:rPr>
              <a:t>“</a:t>
            </a:r>
            <a:r>
              <a:rPr lang="ky-KG" sz="4000" b="1" i="1" dirty="0">
                <a:solidFill>
                  <a:srgbClr val="FF0000"/>
                </a:solidFill>
              </a:rPr>
              <a:t>Эр Төштүк</a:t>
            </a:r>
            <a:r>
              <a:rPr lang="en-US" sz="4000" b="1" i="1" dirty="0">
                <a:solidFill>
                  <a:srgbClr val="FF0000"/>
                </a:solidFill>
              </a:rPr>
              <a:t>”</a:t>
            </a:r>
            <a:r>
              <a:rPr lang="ky-KG" sz="4000" b="1" i="1" dirty="0">
                <a:solidFill>
                  <a:srgbClr val="FF0000"/>
                </a:solidFill>
              </a:rPr>
              <a:t>,</a:t>
            </a:r>
            <a:r>
              <a:rPr lang="en-US" sz="4000" b="1" i="1" dirty="0">
                <a:solidFill>
                  <a:srgbClr val="FF0000"/>
                </a:solidFill>
              </a:rPr>
              <a:t>”</a:t>
            </a:r>
            <a:r>
              <a:rPr lang="ky-KG" sz="4000" b="1" i="1" dirty="0">
                <a:solidFill>
                  <a:srgbClr val="FF0000"/>
                </a:solidFill>
              </a:rPr>
              <a:t>Эр Табылды</a:t>
            </a:r>
            <a:r>
              <a:rPr lang="en-US" sz="4000" b="1" i="1" dirty="0">
                <a:solidFill>
                  <a:srgbClr val="FF0000"/>
                </a:solidFill>
              </a:rPr>
              <a:t>”</a:t>
            </a:r>
            <a:r>
              <a:rPr lang="ky-KG" sz="4000" b="1" i="1" dirty="0">
                <a:solidFill>
                  <a:srgbClr val="FF0000"/>
                </a:solidFill>
              </a:rPr>
              <a:t> эпосторун да мыкты айткан.</a:t>
            </a:r>
            <a:endParaRPr lang="ru-KG" sz="4000" b="1" i="1" dirty="0">
              <a:solidFill>
                <a:srgbClr val="FF0000"/>
              </a:solidFill>
            </a:endParaRPr>
          </a:p>
        </p:txBody>
      </p:sp>
      <p:pic>
        <p:nvPicPr>
          <p:cNvPr id="2" name="18C68CF4">
            <a:hlinkClick r:id="" action="ppaction://media"/>
            <a:extLst>
              <a:ext uri="{FF2B5EF4-FFF2-40B4-BE49-F238E27FC236}">
                <a16:creationId xmlns:a16="http://schemas.microsoft.com/office/drawing/2014/main" id="{7551747C-908F-4681-8919-C2B333C1614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19698862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1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AF1EE3E8-B240-4699-B0C3-449AEC9F4B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364" y="116262"/>
            <a:ext cx="6367217" cy="6741738"/>
          </a:xfrm>
          <a:prstGeom prst="rect">
            <a:avLst/>
          </a:prstGeom>
        </p:spPr>
      </p:pic>
      <p:pic>
        <p:nvPicPr>
          <p:cNvPr id="5" name="Рисунок 4">
            <a:extLst>
              <a:ext uri="{FF2B5EF4-FFF2-40B4-BE49-F238E27FC236}">
                <a16:creationId xmlns:a16="http://schemas.microsoft.com/office/drawing/2014/main" id="{80E2694C-09DD-4235-A81B-3ADF32B0BB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8147" y="104478"/>
            <a:ext cx="5181601" cy="6588553"/>
          </a:xfrm>
          <a:prstGeom prst="rect">
            <a:avLst/>
          </a:prstGeom>
        </p:spPr>
      </p:pic>
    </p:spTree>
    <p:extLst>
      <p:ext uri="{BB962C8B-B14F-4D97-AF65-F5344CB8AC3E}">
        <p14:creationId xmlns:p14="http://schemas.microsoft.com/office/powerpoint/2010/main" val="405656117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550692CD-F8B7-4168-9A8B-C1D9979FFD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3040" y="380581"/>
            <a:ext cx="7919469" cy="6115691"/>
          </a:xfrm>
          <a:prstGeom prst="rect">
            <a:avLst/>
          </a:prstGeom>
        </p:spPr>
      </p:pic>
      <p:sp>
        <p:nvSpPr>
          <p:cNvPr id="10" name="TextBox 9">
            <a:extLst>
              <a:ext uri="{FF2B5EF4-FFF2-40B4-BE49-F238E27FC236}">
                <a16:creationId xmlns:a16="http://schemas.microsoft.com/office/drawing/2014/main" id="{2580B6CB-8D0E-4D08-A8FD-977423613870}"/>
              </a:ext>
            </a:extLst>
          </p:cNvPr>
          <p:cNvSpPr txBox="1"/>
          <p:nvPr/>
        </p:nvSpPr>
        <p:spPr>
          <a:xfrm>
            <a:off x="7726429" y="-71120"/>
            <a:ext cx="4800851" cy="6863417"/>
          </a:xfrm>
          <a:prstGeom prst="rect">
            <a:avLst/>
          </a:prstGeom>
          <a:noFill/>
        </p:spPr>
        <p:txBody>
          <a:bodyPr wrap="square" rtlCol="0">
            <a:spAutoFit/>
          </a:bodyPr>
          <a:lstStyle/>
          <a:p>
            <a:r>
              <a:rPr lang="ky-KG" sz="4400" b="1" dirty="0">
                <a:solidFill>
                  <a:srgbClr val="FF0000"/>
                </a:solidFill>
              </a:rPr>
              <a:t>Көмүскөдө  калган таланттын</a:t>
            </a:r>
          </a:p>
          <a:p>
            <a:r>
              <a:rPr lang="ky-KG" sz="4400" b="1" dirty="0">
                <a:solidFill>
                  <a:srgbClr val="FF0000"/>
                </a:solidFill>
              </a:rPr>
              <a:t>150 жылдыгы 2022-жылы</a:t>
            </a:r>
          </a:p>
          <a:p>
            <a:r>
              <a:rPr lang="ky-KG" sz="4400" b="1" dirty="0">
                <a:solidFill>
                  <a:srgbClr val="FF0000"/>
                </a:solidFill>
              </a:rPr>
              <a:t>өткөрүлүүдө.</a:t>
            </a:r>
          </a:p>
          <a:p>
            <a:r>
              <a:rPr lang="ky-KG" sz="4400" b="1" dirty="0">
                <a:solidFill>
                  <a:srgbClr val="FF0000"/>
                </a:solidFill>
              </a:rPr>
              <a:t>Өмүр бизден өтүп кетсе,эл эмгектен эскерсин!</a:t>
            </a:r>
            <a:endParaRPr lang="ru-KG" sz="4400" b="1" dirty="0">
              <a:solidFill>
                <a:srgbClr val="FF0000"/>
              </a:solidFill>
            </a:endParaRPr>
          </a:p>
        </p:txBody>
      </p:sp>
      <p:pic>
        <p:nvPicPr>
          <p:cNvPr id="4" name="22126065">
            <a:hlinkClick r:id="" action="ppaction://media"/>
            <a:extLst>
              <a:ext uri="{FF2B5EF4-FFF2-40B4-BE49-F238E27FC236}">
                <a16:creationId xmlns:a16="http://schemas.microsoft.com/office/drawing/2014/main" id="{134A0522-1B98-49B6-B819-3F2AA4ED61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27634921"/>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22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4E52A07A-3EDC-410A-A244-C79977C146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Tree>
    <p:extLst>
      <p:ext uri="{BB962C8B-B14F-4D97-AF65-F5344CB8AC3E}">
        <p14:creationId xmlns:p14="http://schemas.microsoft.com/office/powerpoint/2010/main" val="524823288"/>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7397657C-727C-4F01-91C2-48502461966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58917"/>
            <a:ext cx="9144000" cy="6740165"/>
          </a:xfrm>
          <a:prstGeom prst="rect">
            <a:avLst/>
          </a:prstGeom>
        </p:spPr>
      </p:pic>
    </p:spTree>
    <p:extLst>
      <p:ext uri="{BB962C8B-B14F-4D97-AF65-F5344CB8AC3E}">
        <p14:creationId xmlns:p14="http://schemas.microsoft.com/office/powerpoint/2010/main" val="85667957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A4CEDAD1-88A8-4399-AC40-EA5AA9B91B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656" y="216816"/>
            <a:ext cx="9879290" cy="6495069"/>
          </a:xfrm>
          <a:prstGeom prst="rect">
            <a:avLst/>
          </a:prstGeom>
        </p:spPr>
      </p:pic>
    </p:spTree>
    <p:extLst>
      <p:ext uri="{BB962C8B-B14F-4D97-AF65-F5344CB8AC3E}">
        <p14:creationId xmlns:p14="http://schemas.microsoft.com/office/powerpoint/2010/main" val="407102429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A2D92056-C243-44FC-91B3-FDC69A9275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8994" y="0"/>
            <a:ext cx="7645138" cy="6858000"/>
          </a:xfrm>
          <a:prstGeom prst="rect">
            <a:avLst/>
          </a:prstGeom>
        </p:spPr>
      </p:pic>
    </p:spTree>
    <p:extLst>
      <p:ext uri="{BB962C8B-B14F-4D97-AF65-F5344CB8AC3E}">
        <p14:creationId xmlns:p14="http://schemas.microsoft.com/office/powerpoint/2010/main" val="2205786501"/>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E339750B-C8F2-4EAA-B342-68B46C6952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012" y="65988"/>
            <a:ext cx="9144000" cy="6858000"/>
          </a:xfrm>
          <a:prstGeom prst="rect">
            <a:avLst/>
          </a:prstGeom>
        </p:spPr>
      </p:pic>
    </p:spTree>
    <p:extLst>
      <p:ext uri="{BB962C8B-B14F-4D97-AF65-F5344CB8AC3E}">
        <p14:creationId xmlns:p14="http://schemas.microsoft.com/office/powerpoint/2010/main" val="4023289416"/>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4D94C856-706B-4D7A-B057-B2ADCFECFB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414" y="-86019"/>
            <a:ext cx="5044126" cy="703003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TextBox 3">
            <a:extLst>
              <a:ext uri="{FF2B5EF4-FFF2-40B4-BE49-F238E27FC236}">
                <a16:creationId xmlns:a16="http://schemas.microsoft.com/office/drawing/2014/main" id="{9C60A118-40C6-4544-8F6A-3EC74A3A47A1}"/>
              </a:ext>
            </a:extLst>
          </p:cNvPr>
          <p:cNvSpPr txBox="1"/>
          <p:nvPr/>
        </p:nvSpPr>
        <p:spPr>
          <a:xfrm>
            <a:off x="5920819" y="0"/>
            <a:ext cx="6271181" cy="7663636"/>
          </a:xfrm>
          <a:prstGeom prst="rect">
            <a:avLst/>
          </a:prstGeom>
          <a:noFill/>
        </p:spPr>
        <p:txBody>
          <a:bodyPr wrap="square" rtlCol="0">
            <a:spAutoFit/>
          </a:bodyPr>
          <a:lstStyle/>
          <a:p>
            <a:r>
              <a:rPr lang="ky-KG" sz="4800" b="1" dirty="0">
                <a:solidFill>
                  <a:srgbClr val="FF0000"/>
                </a:solidFill>
              </a:rPr>
              <a:t>Манасчы,</a:t>
            </a:r>
          </a:p>
          <a:p>
            <a:r>
              <a:rPr lang="ky-KG" sz="4800" b="1" dirty="0">
                <a:solidFill>
                  <a:srgbClr val="FF0000"/>
                </a:solidFill>
              </a:rPr>
              <a:t>Семетейчи,акын Жаңыбай Кожек уулу 1869-жылы Жумгал районунда туулган. Анын жети атасынан бери </a:t>
            </a:r>
            <a:r>
              <a:rPr lang="en-US" sz="4800" b="1" dirty="0">
                <a:solidFill>
                  <a:srgbClr val="FF0000"/>
                </a:solidFill>
              </a:rPr>
              <a:t>“</a:t>
            </a:r>
            <a:r>
              <a:rPr lang="ky-KG" sz="4800" b="1" dirty="0">
                <a:solidFill>
                  <a:srgbClr val="FF0000"/>
                </a:solidFill>
              </a:rPr>
              <a:t>Манас</a:t>
            </a:r>
            <a:r>
              <a:rPr lang="en-US" sz="4800" b="1" dirty="0">
                <a:solidFill>
                  <a:srgbClr val="FF0000"/>
                </a:solidFill>
              </a:rPr>
              <a:t>”</a:t>
            </a:r>
            <a:r>
              <a:rPr lang="ky-KG" sz="4800" b="1" dirty="0">
                <a:solidFill>
                  <a:srgbClr val="FF0000"/>
                </a:solidFill>
              </a:rPr>
              <a:t> айткан.</a:t>
            </a:r>
          </a:p>
          <a:p>
            <a:endParaRPr lang="ru-KG" sz="6000" dirty="0">
              <a:solidFill>
                <a:schemeClr val="accent1"/>
              </a:solidFill>
            </a:endParaRPr>
          </a:p>
        </p:txBody>
      </p:sp>
      <p:pic>
        <p:nvPicPr>
          <p:cNvPr id="2" name="9DB80128">
            <a:hlinkClick r:id="" action="ppaction://media"/>
            <a:extLst>
              <a:ext uri="{FF2B5EF4-FFF2-40B4-BE49-F238E27FC236}">
                <a16:creationId xmlns:a16="http://schemas.microsoft.com/office/drawing/2014/main" id="{4B216A04-A279-4366-BF90-BE03D44EB2C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530421" cy="487363"/>
          </a:xfrm>
          <a:prstGeom prst="rect">
            <a:avLst/>
          </a:prstGeom>
        </p:spPr>
      </p:pic>
    </p:spTree>
    <p:extLst>
      <p:ext uri="{BB962C8B-B14F-4D97-AF65-F5344CB8AC3E}">
        <p14:creationId xmlns:p14="http://schemas.microsoft.com/office/powerpoint/2010/main" val="87732388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82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7E65711F-E0D7-44FA-AD2F-5BA9F9EB8C74}"/>
              </a:ext>
            </a:extLst>
          </p:cNvPr>
          <p:cNvSpPr>
            <a:spLocks noGrp="1"/>
          </p:cNvSpPr>
          <p:nvPr>
            <p:ph type="title"/>
          </p:nvPr>
        </p:nvSpPr>
        <p:spPr>
          <a:xfrm>
            <a:off x="1178351" y="452718"/>
            <a:ext cx="8872483" cy="1400530"/>
          </a:xfrm>
        </p:spPr>
        <p:txBody>
          <a:bodyPr/>
          <a:lstStyle/>
          <a:p>
            <a:endParaRPr lang="ru-KG" dirty="0"/>
          </a:p>
        </p:txBody>
      </p:sp>
      <p:pic>
        <p:nvPicPr>
          <p:cNvPr id="5" name="Объект 4">
            <a:extLst>
              <a:ext uri="{FF2B5EF4-FFF2-40B4-BE49-F238E27FC236}">
                <a16:creationId xmlns:a16="http://schemas.microsoft.com/office/drawing/2014/main" id="{D1ED6FBE-3438-409E-B8D1-E6C2C47B781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4676" y="452718"/>
            <a:ext cx="10048973" cy="6243318"/>
          </a:xfrm>
        </p:spPr>
      </p:pic>
    </p:spTree>
    <p:extLst>
      <p:ext uri="{BB962C8B-B14F-4D97-AF65-F5344CB8AC3E}">
        <p14:creationId xmlns:p14="http://schemas.microsoft.com/office/powerpoint/2010/main" val="4287508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B1DE835-3CD5-4BC6-8357-FD16F5F4F235}"/>
              </a:ext>
            </a:extLst>
          </p:cNvPr>
          <p:cNvSpPr txBox="1"/>
          <p:nvPr/>
        </p:nvSpPr>
        <p:spPr>
          <a:xfrm>
            <a:off x="1" y="329938"/>
            <a:ext cx="11887200" cy="6032421"/>
          </a:xfrm>
          <a:prstGeom prst="rect">
            <a:avLst/>
          </a:prstGeom>
          <a:noFill/>
        </p:spPr>
        <p:txBody>
          <a:bodyPr wrap="square" rtlCol="0">
            <a:spAutoFit/>
          </a:bodyPr>
          <a:lstStyle/>
          <a:p>
            <a:endParaRPr lang="ky-KG" sz="5000" b="1" dirty="0">
              <a:solidFill>
                <a:schemeClr val="accent1"/>
              </a:solidFill>
            </a:endParaRPr>
          </a:p>
          <a:p>
            <a:r>
              <a:rPr lang="ky-KG" sz="4800" b="1" dirty="0">
                <a:solidFill>
                  <a:srgbClr val="FF0000"/>
                </a:solidFill>
              </a:rPr>
              <a:t>Бирок Жаңыбайдын акындык тагдыры шыдыр болгон эмес.Анын чыгармачыл бай мурасы көп жылдар бою көмүскөдө калып келди. А чындыгында ал атактуу</a:t>
            </a:r>
          </a:p>
          <a:p>
            <a:r>
              <a:rPr lang="ky-KG" sz="4800" b="1" dirty="0">
                <a:solidFill>
                  <a:srgbClr val="FF0000"/>
                </a:solidFill>
              </a:rPr>
              <a:t>манасчылар Сагымбай,Саякбайдан кем калышпаган талант болгон.</a:t>
            </a:r>
            <a:endParaRPr lang="ru-KG" sz="4800" dirty="0">
              <a:solidFill>
                <a:srgbClr val="FF0000"/>
              </a:solidFill>
            </a:endParaRPr>
          </a:p>
        </p:txBody>
      </p:sp>
      <p:pic>
        <p:nvPicPr>
          <p:cNvPr id="3" name="6FB5FF09">
            <a:hlinkClick r:id="" action="ppaction://media"/>
            <a:extLst>
              <a:ext uri="{FF2B5EF4-FFF2-40B4-BE49-F238E27FC236}">
                <a16:creationId xmlns:a16="http://schemas.microsoft.com/office/drawing/2014/main" id="{E7E76EB1-DBC1-4504-84FD-1974A69330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560466104"/>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a:extLst>
              <a:ext uri="{FF2B5EF4-FFF2-40B4-BE49-F238E27FC236}">
                <a16:creationId xmlns:a16="http://schemas.microsoft.com/office/drawing/2014/main" id="{1DA4BBB7-97E6-49D8-9EB2-DD15028BB1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6789" y="320512"/>
            <a:ext cx="9509770" cy="6381945"/>
          </a:xfrm>
          <a:prstGeom prst="rect">
            <a:avLst/>
          </a:prstGeom>
        </p:spPr>
      </p:pic>
    </p:spTree>
    <p:extLst>
      <p:ext uri="{BB962C8B-B14F-4D97-AF65-F5344CB8AC3E}">
        <p14:creationId xmlns:p14="http://schemas.microsoft.com/office/powerpoint/2010/main" val="3783544053"/>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0C72E761-9199-45E2-826B-FCCA1B6717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8351" y="-94270"/>
            <a:ext cx="8516300" cy="6858000"/>
          </a:xfrm>
          <a:prstGeom prst="rect">
            <a:avLst/>
          </a:prstGeom>
        </p:spPr>
      </p:pic>
    </p:spTree>
    <p:extLst>
      <p:ext uri="{BB962C8B-B14F-4D97-AF65-F5344CB8AC3E}">
        <p14:creationId xmlns:p14="http://schemas.microsoft.com/office/powerpoint/2010/main" val="1336292614"/>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C6071229-E3C2-436A-BA31-AF7125D10A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268" y="179108"/>
            <a:ext cx="6777873" cy="6617617"/>
          </a:xfrm>
          <a:prstGeom prst="rect">
            <a:avLst/>
          </a:prstGeom>
        </p:spPr>
      </p:pic>
      <p:sp>
        <p:nvSpPr>
          <p:cNvPr id="4" name="TextBox 3">
            <a:extLst>
              <a:ext uri="{FF2B5EF4-FFF2-40B4-BE49-F238E27FC236}">
                <a16:creationId xmlns:a16="http://schemas.microsoft.com/office/drawing/2014/main" id="{7979C1FD-224E-43D9-A566-92F49132703E}"/>
              </a:ext>
            </a:extLst>
          </p:cNvPr>
          <p:cNvSpPr txBox="1"/>
          <p:nvPr/>
        </p:nvSpPr>
        <p:spPr>
          <a:xfrm>
            <a:off x="7220933" y="150829"/>
            <a:ext cx="4562574" cy="7540526"/>
          </a:xfrm>
          <a:prstGeom prst="rect">
            <a:avLst/>
          </a:prstGeom>
          <a:noFill/>
        </p:spPr>
        <p:txBody>
          <a:bodyPr wrap="square" rtlCol="0">
            <a:spAutoFit/>
          </a:bodyPr>
          <a:lstStyle/>
          <a:p>
            <a:r>
              <a:rPr lang="ru-RU" sz="4400" b="1" dirty="0" err="1">
                <a:solidFill>
                  <a:srgbClr val="FF0000"/>
                </a:solidFill>
              </a:rPr>
              <a:t>Жа</a:t>
            </a:r>
            <a:r>
              <a:rPr lang="ky-KG" sz="4400" b="1" dirty="0">
                <a:solidFill>
                  <a:srgbClr val="FF0000"/>
                </a:solidFill>
              </a:rPr>
              <a:t>ңыбайдан</a:t>
            </a:r>
          </a:p>
          <a:p>
            <a:r>
              <a:rPr lang="en-US" sz="4400" b="1" dirty="0">
                <a:solidFill>
                  <a:srgbClr val="FF0000"/>
                </a:solidFill>
              </a:rPr>
              <a:t>“</a:t>
            </a:r>
            <a:r>
              <a:rPr lang="ky-KG" sz="4400" b="1" dirty="0">
                <a:solidFill>
                  <a:srgbClr val="FF0000"/>
                </a:solidFill>
              </a:rPr>
              <a:t>Манас</a:t>
            </a:r>
            <a:r>
              <a:rPr lang="en-US" sz="4400" b="1" dirty="0">
                <a:solidFill>
                  <a:srgbClr val="FF0000"/>
                </a:solidFill>
              </a:rPr>
              <a:t>”</a:t>
            </a:r>
            <a:r>
              <a:rPr lang="ky-KG" sz="4400" b="1" dirty="0">
                <a:solidFill>
                  <a:srgbClr val="FF0000"/>
                </a:solidFill>
              </a:rPr>
              <a:t>,</a:t>
            </a:r>
            <a:r>
              <a:rPr lang="en-US" sz="4400" b="1" dirty="0">
                <a:solidFill>
                  <a:srgbClr val="FF0000"/>
                </a:solidFill>
              </a:rPr>
              <a:t>”</a:t>
            </a:r>
            <a:r>
              <a:rPr lang="ky-KG" sz="4400" b="1" dirty="0">
                <a:solidFill>
                  <a:srgbClr val="FF0000"/>
                </a:solidFill>
              </a:rPr>
              <a:t>Се</a:t>
            </a:r>
            <a:r>
              <a:rPr lang="en-US" sz="4400" b="1" dirty="0">
                <a:solidFill>
                  <a:srgbClr val="FF0000"/>
                </a:solidFill>
              </a:rPr>
              <a:t>-</a:t>
            </a:r>
          </a:p>
          <a:p>
            <a:r>
              <a:rPr lang="ky-KG" sz="4400" b="1" dirty="0">
                <a:solidFill>
                  <a:srgbClr val="FF0000"/>
                </a:solidFill>
              </a:rPr>
              <a:t>метейди</a:t>
            </a:r>
            <a:r>
              <a:rPr lang="en-US" sz="4400" b="1" dirty="0">
                <a:solidFill>
                  <a:srgbClr val="FF0000"/>
                </a:solidFill>
              </a:rPr>
              <a:t>”</a:t>
            </a:r>
            <a:r>
              <a:rPr lang="ky-KG" sz="4400" b="1" dirty="0">
                <a:solidFill>
                  <a:srgbClr val="FF0000"/>
                </a:solidFill>
              </a:rPr>
              <a:t> жазып,сактап алууда фольклорчу Каим Мифтаковдун эмгеги ат көтөргүс.</a:t>
            </a:r>
          </a:p>
          <a:p>
            <a:endParaRPr lang="ru-KG" sz="4400" b="1" dirty="0">
              <a:solidFill>
                <a:schemeClr val="accent1"/>
              </a:solidFill>
            </a:endParaRPr>
          </a:p>
        </p:txBody>
      </p:sp>
      <p:pic>
        <p:nvPicPr>
          <p:cNvPr id="2" name="17BC8976">
            <a:hlinkClick r:id="" action="ppaction://media"/>
            <a:extLst>
              <a:ext uri="{FF2B5EF4-FFF2-40B4-BE49-F238E27FC236}">
                <a16:creationId xmlns:a16="http://schemas.microsoft.com/office/drawing/2014/main" id="{6BF2E795-ED0E-4BA1-9916-1D791E0350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203379"/>
            <a:ext cx="487363" cy="487363"/>
          </a:xfrm>
          <a:prstGeom prst="rect">
            <a:avLst/>
          </a:prstGeom>
        </p:spPr>
      </p:pic>
    </p:spTree>
    <p:extLst>
      <p:ext uri="{BB962C8B-B14F-4D97-AF65-F5344CB8AC3E}">
        <p14:creationId xmlns:p14="http://schemas.microsoft.com/office/powerpoint/2010/main" val="2760027324"/>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9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61FFDCE-7E29-4F5C-8B9E-369D1254D057}"/>
              </a:ext>
            </a:extLst>
          </p:cNvPr>
          <p:cNvSpPr txBox="1"/>
          <p:nvPr/>
        </p:nvSpPr>
        <p:spPr>
          <a:xfrm>
            <a:off x="179109" y="75414"/>
            <a:ext cx="11265031" cy="7540526"/>
          </a:xfrm>
          <a:prstGeom prst="rect">
            <a:avLst/>
          </a:prstGeom>
          <a:noFill/>
        </p:spPr>
        <p:txBody>
          <a:bodyPr wrap="square" rtlCol="0">
            <a:spAutoFit/>
          </a:bodyPr>
          <a:lstStyle/>
          <a:p>
            <a:r>
              <a:rPr lang="ky-KG" sz="4400" b="1" i="1" dirty="0">
                <a:solidFill>
                  <a:srgbClr val="FF0000"/>
                </a:solidFill>
              </a:rPr>
              <a:t>Жаңыбай  Фрунзедеги филормонияда өткөн манасчылар сынагынан эң начар баа алып калат. Себеби,ал Манасты түштүк кыргыздарынын говору менен айткан. Ошондо  маанайы түшүп турган манасчыга Каим Мифтаков келип,анын Манасын жазып алууну суранат. Каим Мифтаков Жаңыбайдан 100 басма табак Манас жазып алган. </a:t>
            </a:r>
            <a:r>
              <a:rPr lang="ky-KG" sz="4400" b="1" i="1" dirty="0">
                <a:solidFill>
                  <a:schemeClr val="accent1"/>
                </a:solidFill>
              </a:rPr>
              <a:t>алган.ыздарынын говору менен</a:t>
            </a:r>
            <a:endParaRPr lang="ru-KG" sz="4400" b="1" i="1" dirty="0">
              <a:solidFill>
                <a:schemeClr val="accent1"/>
              </a:solidFill>
            </a:endParaRPr>
          </a:p>
        </p:txBody>
      </p:sp>
      <p:pic>
        <p:nvPicPr>
          <p:cNvPr id="2" name="BFDDFEFF">
            <a:hlinkClick r:id="" action="ppaction://media"/>
            <a:extLst>
              <a:ext uri="{FF2B5EF4-FFF2-40B4-BE49-F238E27FC236}">
                <a16:creationId xmlns:a16="http://schemas.microsoft.com/office/drawing/2014/main" id="{168DD1F2-A47D-4C0A-8D5A-52400986C3F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6103463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4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EC3A90DE-512A-4A1C-AC56-76CB6E5BD0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687" y="592231"/>
            <a:ext cx="10872247" cy="5826590"/>
          </a:xfrm>
          <a:prstGeom prst="rect">
            <a:avLst/>
          </a:prstGeom>
        </p:spPr>
      </p:pic>
    </p:spTree>
    <p:extLst>
      <p:ext uri="{BB962C8B-B14F-4D97-AF65-F5344CB8AC3E}">
        <p14:creationId xmlns:p14="http://schemas.microsoft.com/office/powerpoint/2010/main" val="13731111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theme/theme1.xml><?xml version="1.0" encoding="utf-8"?>
<a:theme xmlns:a="http://schemas.openxmlformats.org/drawingml/2006/main" name="Сектор">
  <a:themeElements>
    <a:clrScheme name="Сектор">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Сектор">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Сектор">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367</TotalTime>
  <Words>181</Words>
  <Application>Microsoft Office PowerPoint</Application>
  <PresentationFormat>Широкоэкранный</PresentationFormat>
  <Paragraphs>15</Paragraphs>
  <Slides>17</Slides>
  <Notes>0</Notes>
  <HiddenSlides>0</HiddenSlides>
  <MMClips>7</MMClips>
  <ScaleCrop>false</ScaleCrop>
  <HeadingPairs>
    <vt:vector size="6" baseType="variant">
      <vt:variant>
        <vt:lpstr>Использованные шрифты</vt:lpstr>
      </vt:variant>
      <vt:variant>
        <vt:i4>3</vt:i4>
      </vt:variant>
      <vt:variant>
        <vt:lpstr>Тема</vt:lpstr>
      </vt:variant>
      <vt:variant>
        <vt:i4>1</vt:i4>
      </vt:variant>
      <vt:variant>
        <vt:lpstr>Заголовки слайдов</vt:lpstr>
      </vt:variant>
      <vt:variant>
        <vt:i4>17</vt:i4>
      </vt:variant>
    </vt:vector>
  </HeadingPairs>
  <TitlesOfParts>
    <vt:vector size="21" baseType="lpstr">
      <vt:lpstr>Bahnschrift SemiBold SemiConden</vt:lpstr>
      <vt:lpstr>Century Gothic</vt:lpstr>
      <vt:lpstr>Wingdings 3</vt:lpstr>
      <vt:lpstr>Сектор</vt:lpstr>
      <vt:lpstr>Жаңыбай Кожек            уулу       (150 жыл)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User</dc:creator>
  <cp:lastModifiedBy>User</cp:lastModifiedBy>
  <cp:revision>28</cp:revision>
  <dcterms:created xsi:type="dcterms:W3CDTF">2022-09-20T19:09:55Z</dcterms:created>
  <dcterms:modified xsi:type="dcterms:W3CDTF">2022-11-25T16:07:56Z</dcterms:modified>
</cp:coreProperties>
</file>

<file path=docProps/thumbnail.jpeg>
</file>